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8be60836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8be60836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8be60836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8be60836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5a551d1f4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5a551d1f4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8be60836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58be60836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8be60836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58be60836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5a551d1f4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5a551d1f4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a551d1f4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a551d1f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a551d1f4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5a551d1f4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8be608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8be608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8be60836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8be6083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96fb5066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96fb5066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8be6083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8be6083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8be60836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8be60836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8be60836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8be60836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8be60836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58be60836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a551d1f4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a551d1f4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slide" Target="/ppt/slides/slide12.xml"/><Relationship Id="rId5" Type="http://schemas.openxmlformats.org/officeDocument/2006/relationships/slide" Target="/ppt/slides/slide13.xml"/><Relationship Id="rId6" Type="http://schemas.openxmlformats.org/officeDocument/2006/relationships/slide" Target="/ppt/slides/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slide" Target="/ppt/slides/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slide" Target="/ppt/slides/slide16.xml"/><Relationship Id="rId6" Type="http://schemas.openxmlformats.org/officeDocument/2006/relationships/slide" Target="/ppt/slides/slide4.xml"/><Relationship Id="rId7"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slide" Target="/ppt/slides/slide17.xml"/><Relationship Id="rId5" Type="http://schemas.openxmlformats.org/officeDocument/2006/relationships/image" Target="../media/image9.gif"/><Relationship Id="rId6" Type="http://schemas.openxmlformats.org/officeDocument/2006/relationships/image" Target="../media/image6.gif"/><Relationship Id="rId7"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image" Target="../media/image2.png"/><Relationship Id="rId5"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image" Target="../media/image7.png"/><Relationship Id="rId5" Type="http://schemas.openxmlformats.org/officeDocument/2006/relationships/slide" Target="/ppt/slides/slide3.xml"/><Relationship Id="rId6" Type="http://schemas.openxmlformats.org/officeDocument/2006/relationships/slide" Target="/ppt/slid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image" Target="../media/image5.png"/><Relationship Id="rId9" Type="http://schemas.openxmlformats.org/officeDocument/2006/relationships/slide" Target="/ppt/slides/slide14.xml"/><Relationship Id="rId5" Type="http://schemas.openxmlformats.org/officeDocument/2006/relationships/slide" Target="/ppt/slides/slide8.xml"/><Relationship Id="rId6" Type="http://schemas.openxmlformats.org/officeDocument/2006/relationships/slide" Target="/ppt/slides/slide11.xml"/><Relationship Id="rId7" Type="http://schemas.openxmlformats.org/officeDocument/2006/relationships/image" Target="../media/image4.png"/><Relationship Id="rId8" Type="http://schemas.openxmlformats.org/officeDocument/2006/relationships/slide" Target="/ppt/slid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slide" Target="/ppt/slides/slide7.xml"/><Relationship Id="rId5" Type="http://schemas.openxmlformats.org/officeDocument/2006/relationships/slide" Target="/ppt/slides/slide6.xml"/><Relationship Id="rId6" Type="http://schemas.openxmlformats.org/officeDocument/2006/relationships/slide" Target="/ppt/slid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slide" Target="/ppt/slides/slide10.xml"/><Relationship Id="rId5" Type="http://schemas.openxmlformats.org/officeDocument/2006/relationships/slide" Target="/ppt/slides/slide9.xml"/><Relationship Id="rId6" Type="http://schemas.openxmlformats.org/officeDocument/2006/relationships/slide" Target="/ppt/slides/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8600" y="-379441"/>
            <a:ext cx="9115400" cy="5814991"/>
          </a:xfrm>
          <a:prstGeom prst="rect">
            <a:avLst/>
          </a:prstGeom>
          <a:noFill/>
          <a:ln>
            <a:noFill/>
          </a:ln>
        </p:spPr>
      </p:pic>
      <p:sp>
        <p:nvSpPr>
          <p:cNvPr id="55" name="Google Shape;55;p13"/>
          <p:cNvSpPr/>
          <p:nvPr/>
        </p:nvSpPr>
        <p:spPr>
          <a:xfrm>
            <a:off x="311700" y="235749"/>
            <a:ext cx="8722800" cy="4695900"/>
          </a:xfrm>
          <a:prstGeom prst="roundRect">
            <a:avLst>
              <a:gd fmla="val 4721" name="adj"/>
            </a:avLst>
          </a:prstGeom>
          <a:solidFill>
            <a:srgbClr val="666666">
              <a:alpha val="621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l" sz="8100"/>
              <a:t>Úniková hra</a:t>
            </a:r>
            <a:endParaRPr sz="8100"/>
          </a:p>
        </p:txBody>
      </p:sp>
      <p:sp>
        <p:nvSpPr>
          <p:cNvPr id="57" name="Google Shape;57;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l">
                <a:solidFill>
                  <a:srgbClr val="000000"/>
                </a:solidFill>
              </a:rPr>
              <a:t>Slovenia</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5" name="Google Shape;135;p22">
            <a:hlinkClick action="ppaction://hlinksldjump" r:id="rId4"/>
          </p:cNvPr>
          <p:cNvSpPr/>
          <p:nvPr/>
        </p:nvSpPr>
        <p:spPr>
          <a:xfrm>
            <a:off x="2841825" y="4501750"/>
            <a:ext cx="2912400" cy="5346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lt1"/>
                </a:solidFill>
              </a:rPr>
              <a:t>Vyřeš další úkol.</a:t>
            </a:r>
            <a:endParaRPr sz="1900">
              <a:solidFill>
                <a:srgbClr val="FFFFFF"/>
              </a:solidFill>
            </a:endParaRPr>
          </a:p>
        </p:txBody>
      </p:sp>
      <p:sp>
        <p:nvSpPr>
          <p:cNvPr id="136" name="Google Shape;136;p22"/>
          <p:cNvSpPr txBox="1"/>
          <p:nvPr>
            <p:ph idx="1" type="body"/>
          </p:nvPr>
        </p:nvSpPr>
        <p:spPr>
          <a:xfrm>
            <a:off x="6601550" y="1862100"/>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Jeden krok blíže ke svobodě</a:t>
            </a:r>
            <a:r>
              <a:rPr lang="sl" sz="2100">
                <a:solidFill>
                  <a:schemeClr val="dk1"/>
                </a:solidFill>
              </a:rPr>
              <a:t>!</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Správně!</a:t>
            </a:r>
            <a:endParaRPr sz="2500">
              <a:solidFill>
                <a:schemeClr val="dk1"/>
              </a:solidFill>
            </a:endParaRPr>
          </a:p>
        </p:txBody>
      </p:sp>
      <p:pic>
        <p:nvPicPr>
          <p:cNvPr id="137" name="Google Shape;137;p22"/>
          <p:cNvPicPr preferRelativeResize="0"/>
          <p:nvPr/>
        </p:nvPicPr>
        <p:blipFill>
          <a:blip r:embed="rId5">
            <a:alphaModFix/>
          </a:blip>
          <a:stretch>
            <a:fillRect/>
          </a:stretch>
        </p:blipFill>
        <p:spPr>
          <a:xfrm>
            <a:off x="2195524" y="833449"/>
            <a:ext cx="4406025" cy="32228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3" name="Google Shape;143;p23"/>
          <p:cNvSpPr/>
          <p:nvPr/>
        </p:nvSpPr>
        <p:spPr>
          <a:xfrm>
            <a:off x="185125" y="767850"/>
            <a:ext cx="8647200" cy="3379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idx="1" type="body"/>
          </p:nvPr>
        </p:nvSpPr>
        <p:spPr>
          <a:xfrm>
            <a:off x="742975" y="1059425"/>
            <a:ext cx="6472200" cy="140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1900">
                <a:solidFill>
                  <a:schemeClr val="dk1"/>
                </a:solidFill>
              </a:rPr>
              <a:t>V penále je 32 tužek. ¼ tužek je barevná. Kolik barevných tužek je v penále? </a:t>
            </a:r>
            <a:endParaRPr sz="2100"/>
          </a:p>
        </p:txBody>
      </p:sp>
      <p:sp>
        <p:nvSpPr>
          <p:cNvPr id="145" name="Google Shape;145;p23">
            <a:hlinkClick action="ppaction://hlinksldjump" r:id="rId4"/>
          </p:cNvPr>
          <p:cNvSpPr/>
          <p:nvPr/>
        </p:nvSpPr>
        <p:spPr>
          <a:xfrm>
            <a:off x="1301263" y="26682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12</a:t>
            </a:r>
            <a:endParaRPr sz="1800"/>
          </a:p>
        </p:txBody>
      </p:sp>
      <p:sp>
        <p:nvSpPr>
          <p:cNvPr id="146" name="Google Shape;146;p23">
            <a:hlinkClick action="ppaction://hlinksldjump" r:id="rId5"/>
          </p:cNvPr>
          <p:cNvSpPr/>
          <p:nvPr/>
        </p:nvSpPr>
        <p:spPr>
          <a:xfrm>
            <a:off x="6134388" y="26682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8</a:t>
            </a:r>
            <a:endParaRPr sz="1800"/>
          </a:p>
        </p:txBody>
      </p:sp>
      <p:sp>
        <p:nvSpPr>
          <p:cNvPr id="147" name="Google Shape;147;p23">
            <a:hlinkClick action="ppaction://hlinksldjump" r:id="rId6"/>
          </p:cNvPr>
          <p:cNvSpPr/>
          <p:nvPr/>
        </p:nvSpPr>
        <p:spPr>
          <a:xfrm>
            <a:off x="3525950" y="261110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10</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53" name="Google Shape;15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4" name="Google Shape;154;p24"/>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Pořád jsi chycen!</a:t>
            </a:r>
            <a:endParaRPr sz="2500">
              <a:solidFill>
                <a:schemeClr val="dk1"/>
              </a:solidFill>
            </a:endParaRPr>
          </a:p>
        </p:txBody>
      </p:sp>
      <p:sp>
        <p:nvSpPr>
          <p:cNvPr id="155" name="Google Shape;155;p24">
            <a:hlinkClick action="ppaction://hlinksldjump" r:id="rId4"/>
          </p:cNvPr>
          <p:cNvSpPr/>
          <p:nvPr/>
        </p:nvSpPr>
        <p:spPr>
          <a:xfrm>
            <a:off x="3256450" y="4292200"/>
            <a:ext cx="27165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2200">
                <a:solidFill>
                  <a:schemeClr val="lt1"/>
                </a:solidFill>
              </a:rPr>
              <a:t>Zkus znovu</a:t>
            </a:r>
            <a:endParaRPr sz="2200">
              <a:solidFill>
                <a:srgbClr val="FFFFFF"/>
              </a:solidFill>
            </a:endParaRPr>
          </a:p>
        </p:txBody>
      </p:sp>
      <p:pic>
        <p:nvPicPr>
          <p:cNvPr id="156" name="Google Shape;156;p24"/>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62" name="Google Shape;162;p25">
            <a:hlinkClick action="ppaction://hlinksldjump" r:id="rId4"/>
          </p:cNvPr>
          <p:cNvSpPr/>
          <p:nvPr/>
        </p:nvSpPr>
        <p:spPr>
          <a:xfrm>
            <a:off x="2841825" y="4501750"/>
            <a:ext cx="2912400" cy="5346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lt1"/>
                </a:solidFill>
              </a:rPr>
              <a:t>Vyřešit další úkol</a:t>
            </a:r>
            <a:endParaRPr sz="1900">
              <a:solidFill>
                <a:srgbClr val="FFFFFF"/>
              </a:solidFill>
            </a:endParaRPr>
          </a:p>
        </p:txBody>
      </p:sp>
      <p:sp>
        <p:nvSpPr>
          <p:cNvPr id="163" name="Google Shape;163;p25"/>
          <p:cNvSpPr txBox="1"/>
          <p:nvPr>
            <p:ph idx="1" type="body"/>
          </p:nvPr>
        </p:nvSpPr>
        <p:spPr>
          <a:xfrm>
            <a:off x="6612275" y="1615625"/>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Jeden krok k vysvobození</a:t>
            </a:r>
            <a:r>
              <a:rPr lang="sl" sz="2100">
                <a:solidFill>
                  <a:schemeClr val="dk1"/>
                </a:solidFill>
              </a:rPr>
              <a:t>!</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Správně!</a:t>
            </a:r>
            <a:endParaRPr sz="2500">
              <a:solidFill>
                <a:schemeClr val="dk1"/>
              </a:solidFill>
            </a:endParaRPr>
          </a:p>
        </p:txBody>
      </p:sp>
      <p:sp>
        <p:nvSpPr>
          <p:cNvPr id="164" name="Google Shape;16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65" name="Google Shape;165;p25"/>
          <p:cNvPicPr preferRelativeResize="0"/>
          <p:nvPr/>
        </p:nvPicPr>
        <p:blipFill>
          <a:blip r:embed="rId5">
            <a:alphaModFix/>
          </a:blip>
          <a:stretch>
            <a:fillRect/>
          </a:stretch>
        </p:blipFill>
        <p:spPr>
          <a:xfrm>
            <a:off x="3142800" y="1381125"/>
            <a:ext cx="2381700" cy="297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71" name="Google Shape;17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2" name="Google Shape;17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3" name="Google Shape;173;p26"/>
          <p:cNvSpPr/>
          <p:nvPr/>
        </p:nvSpPr>
        <p:spPr>
          <a:xfrm>
            <a:off x="521875" y="1152475"/>
            <a:ext cx="8229900" cy="30897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txBox="1"/>
          <p:nvPr>
            <p:ph idx="1" type="body"/>
          </p:nvPr>
        </p:nvSpPr>
        <p:spPr>
          <a:xfrm>
            <a:off x="734750" y="1485750"/>
            <a:ext cx="7531500" cy="140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sl" sz="2300"/>
              <a:t>Vyřešil jsi všechny 3 úlohy?</a:t>
            </a:r>
            <a:endParaRPr sz="2300"/>
          </a:p>
          <a:p>
            <a:pPr indent="0" lvl="0" marL="0" rtl="0" algn="ctr">
              <a:lnSpc>
                <a:spcPct val="115000"/>
              </a:lnSpc>
              <a:spcBef>
                <a:spcPts val="1200"/>
              </a:spcBef>
              <a:spcAft>
                <a:spcPts val="1200"/>
              </a:spcAft>
              <a:buNone/>
            </a:pPr>
            <a:r>
              <a:t/>
            </a:r>
            <a:endParaRPr sz="2300"/>
          </a:p>
        </p:txBody>
      </p:sp>
      <p:sp>
        <p:nvSpPr>
          <p:cNvPr id="175" name="Google Shape;175;p26">
            <a:hlinkClick action="ppaction://hlinksldjump" r:id="rId4"/>
          </p:cNvPr>
          <p:cNvSpPr/>
          <p:nvPr/>
        </p:nvSpPr>
        <p:spPr>
          <a:xfrm>
            <a:off x="5828775" y="25545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Ne</a:t>
            </a:r>
            <a:endParaRPr sz="1900"/>
          </a:p>
        </p:txBody>
      </p:sp>
      <p:sp>
        <p:nvSpPr>
          <p:cNvPr id="176" name="Google Shape;176;p26">
            <a:hlinkClick action="ppaction://hlinksldjump" r:id="rId5"/>
          </p:cNvPr>
          <p:cNvSpPr/>
          <p:nvPr/>
        </p:nvSpPr>
        <p:spPr>
          <a:xfrm>
            <a:off x="2036763" y="25545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Ano</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7"/>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82" name="Google Shape;18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3" name="Google Shape;18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4" name="Google Shape;184;p27"/>
          <p:cNvSpPr/>
          <p:nvPr/>
        </p:nvSpPr>
        <p:spPr>
          <a:xfrm>
            <a:off x="537250" y="207675"/>
            <a:ext cx="8520600" cy="43095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txBox="1"/>
          <p:nvPr>
            <p:ph idx="1" type="body"/>
          </p:nvPr>
        </p:nvSpPr>
        <p:spPr>
          <a:xfrm>
            <a:off x="1031800" y="613575"/>
            <a:ext cx="7531500" cy="140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sl" sz="2400">
                <a:solidFill>
                  <a:schemeClr val="dk1"/>
                </a:solidFill>
              </a:rPr>
              <a:t>Které tři školní předměty byly ukázány jako GIF u správných odpovědí? </a:t>
            </a:r>
            <a:endParaRPr b="1" sz="3100">
              <a:solidFill>
                <a:schemeClr val="dk1"/>
              </a:solidFill>
            </a:endParaRPr>
          </a:p>
          <a:p>
            <a:pPr indent="0" lvl="0" marL="0" rtl="0" algn="ctr">
              <a:spcBef>
                <a:spcPts val="0"/>
              </a:spcBef>
              <a:spcAft>
                <a:spcPts val="1200"/>
              </a:spcAft>
              <a:buNone/>
            </a:pPr>
            <a:r>
              <a:t/>
            </a:r>
            <a:endParaRPr/>
          </a:p>
        </p:txBody>
      </p:sp>
      <p:sp>
        <p:nvSpPr>
          <p:cNvPr id="186" name="Google Shape;186;p27">
            <a:hlinkClick action="ppaction://hlinksldjump" r:id="rId4"/>
          </p:cNvPr>
          <p:cNvSpPr/>
          <p:nvPr/>
        </p:nvSpPr>
        <p:spPr>
          <a:xfrm>
            <a:off x="5614475" y="3076000"/>
            <a:ext cx="2227500" cy="726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Tužka, kniha, penál </a:t>
            </a:r>
            <a:endParaRPr sz="2100"/>
          </a:p>
        </p:txBody>
      </p:sp>
      <p:sp>
        <p:nvSpPr>
          <p:cNvPr id="187" name="Google Shape;187;p27">
            <a:hlinkClick action="ppaction://hlinksldjump" r:id="rId5"/>
          </p:cNvPr>
          <p:cNvSpPr/>
          <p:nvPr/>
        </p:nvSpPr>
        <p:spPr>
          <a:xfrm>
            <a:off x="1702900" y="1808275"/>
            <a:ext cx="2505600" cy="83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Pravítko, kniha, tužka</a:t>
            </a:r>
            <a:endParaRPr sz="2100"/>
          </a:p>
        </p:txBody>
      </p:sp>
      <p:sp>
        <p:nvSpPr>
          <p:cNvPr id="188" name="Google Shape;188;p27">
            <a:hlinkClick action="ppaction://hlinksldjump" r:id="rId6"/>
          </p:cNvPr>
          <p:cNvSpPr/>
          <p:nvPr/>
        </p:nvSpPr>
        <p:spPr>
          <a:xfrm>
            <a:off x="1665406" y="3076000"/>
            <a:ext cx="2315400" cy="726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Pravítko, guma, kniha </a:t>
            </a:r>
            <a:endParaRPr sz="2100"/>
          </a:p>
        </p:txBody>
      </p:sp>
      <p:sp>
        <p:nvSpPr>
          <p:cNvPr id="189" name="Google Shape;189;p27">
            <a:hlinkClick action="ppaction://hlinksldjump" r:id="rId7"/>
          </p:cNvPr>
          <p:cNvSpPr/>
          <p:nvPr/>
        </p:nvSpPr>
        <p:spPr>
          <a:xfrm>
            <a:off x="5526575" y="1735025"/>
            <a:ext cx="2315400" cy="9102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Kniha, guma, tužka</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8"/>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95" name="Google Shape;19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7" name="Google Shape;197;p28"/>
          <p:cNvSpPr/>
          <p:nvPr/>
        </p:nvSpPr>
        <p:spPr>
          <a:xfrm>
            <a:off x="159300" y="194875"/>
            <a:ext cx="8747400" cy="43740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nvSpPr>
        <p:spPr>
          <a:xfrm>
            <a:off x="2346475" y="408125"/>
            <a:ext cx="4580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l" sz="3000"/>
              <a:t>Skvělá práce!</a:t>
            </a:r>
            <a:endParaRPr sz="3000"/>
          </a:p>
        </p:txBody>
      </p:sp>
      <p:sp>
        <p:nvSpPr>
          <p:cNvPr id="199" name="Google Shape;199;p28">
            <a:hlinkClick action="ppaction://hlinksldjump" r:id="rId4"/>
          </p:cNvPr>
          <p:cNvSpPr/>
          <p:nvPr/>
        </p:nvSpPr>
        <p:spPr>
          <a:xfrm>
            <a:off x="2750475" y="3370125"/>
            <a:ext cx="3495600" cy="7233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3000">
                <a:solidFill>
                  <a:srgbClr val="FFFFFF"/>
                </a:solidFill>
              </a:rPr>
              <a:t>Jste volní!</a:t>
            </a:r>
            <a:endParaRPr sz="3000">
              <a:solidFill>
                <a:srgbClr val="FFFFFF"/>
              </a:solidFill>
            </a:endParaRPr>
          </a:p>
        </p:txBody>
      </p:sp>
      <p:pic>
        <p:nvPicPr>
          <p:cNvPr id="200" name="Google Shape;200;p28"/>
          <p:cNvPicPr preferRelativeResize="0"/>
          <p:nvPr/>
        </p:nvPicPr>
        <p:blipFill>
          <a:blip r:embed="rId5">
            <a:alphaModFix/>
          </a:blip>
          <a:stretch>
            <a:fillRect/>
          </a:stretch>
        </p:blipFill>
        <p:spPr>
          <a:xfrm>
            <a:off x="396200" y="1183478"/>
            <a:ext cx="1746375" cy="2182969"/>
          </a:xfrm>
          <a:prstGeom prst="rect">
            <a:avLst/>
          </a:prstGeom>
          <a:noFill/>
          <a:ln>
            <a:noFill/>
          </a:ln>
        </p:spPr>
      </p:pic>
      <p:pic>
        <p:nvPicPr>
          <p:cNvPr id="201" name="Google Shape;201;p28"/>
          <p:cNvPicPr preferRelativeResize="0"/>
          <p:nvPr/>
        </p:nvPicPr>
        <p:blipFill rotWithShape="1">
          <a:blip r:embed="rId6">
            <a:alphaModFix/>
          </a:blip>
          <a:srcRect b="-8916" l="9506" r="-10424" t="1493"/>
          <a:stretch/>
        </p:blipFill>
        <p:spPr>
          <a:xfrm>
            <a:off x="2329975" y="1102438"/>
            <a:ext cx="4406026" cy="2345025"/>
          </a:xfrm>
          <a:prstGeom prst="rect">
            <a:avLst/>
          </a:prstGeom>
          <a:noFill/>
          <a:ln>
            <a:noFill/>
          </a:ln>
        </p:spPr>
      </p:pic>
      <p:pic>
        <p:nvPicPr>
          <p:cNvPr id="202" name="Google Shape;202;p28"/>
          <p:cNvPicPr preferRelativeResize="0"/>
          <p:nvPr/>
        </p:nvPicPr>
        <p:blipFill>
          <a:blip r:embed="rId7">
            <a:alphaModFix/>
          </a:blip>
          <a:stretch>
            <a:fillRect/>
          </a:stretch>
        </p:blipFill>
        <p:spPr>
          <a:xfrm>
            <a:off x="6079549" y="1187150"/>
            <a:ext cx="2752760" cy="201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8" name="Google Shape;20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9" name="Google Shape;209;p29"/>
          <p:cNvPicPr preferRelativeResize="0"/>
          <p:nvPr/>
        </p:nvPicPr>
        <p:blipFill>
          <a:blip r:embed="rId3">
            <a:alphaModFix/>
          </a:blip>
          <a:stretch>
            <a:fillRect/>
          </a:stretch>
        </p:blipFill>
        <p:spPr>
          <a:xfrm>
            <a:off x="0" y="0"/>
            <a:ext cx="9144001" cy="5173251"/>
          </a:xfrm>
          <a:prstGeom prst="rect">
            <a:avLst/>
          </a:prstGeom>
          <a:noFill/>
          <a:ln>
            <a:noFill/>
          </a:ln>
        </p:spPr>
      </p:pic>
      <p:pic>
        <p:nvPicPr>
          <p:cNvPr id="210" name="Google Shape;210;p29"/>
          <p:cNvPicPr preferRelativeResize="0"/>
          <p:nvPr/>
        </p:nvPicPr>
        <p:blipFill>
          <a:blip r:embed="rId4">
            <a:alphaModFix/>
          </a:blip>
          <a:stretch>
            <a:fillRect/>
          </a:stretch>
        </p:blipFill>
        <p:spPr>
          <a:xfrm>
            <a:off x="4938700" y="3876075"/>
            <a:ext cx="3152400" cy="752445"/>
          </a:xfrm>
          <a:prstGeom prst="rect">
            <a:avLst/>
          </a:prstGeom>
          <a:noFill/>
          <a:ln>
            <a:noFill/>
          </a:ln>
        </p:spPr>
      </p:pic>
      <p:sp>
        <p:nvSpPr>
          <p:cNvPr id="211" name="Google Shape;211;p29"/>
          <p:cNvSpPr txBox="1"/>
          <p:nvPr/>
        </p:nvSpPr>
        <p:spPr>
          <a:xfrm>
            <a:off x="385175" y="445025"/>
            <a:ext cx="66336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rPr lang="sl" sz="1100">
                <a:solidFill>
                  <a:schemeClr val="lt1"/>
                </a:solidFill>
              </a:rPr>
              <a:t>Project: Maths is Fine with Digital Style</a:t>
            </a:r>
            <a:endParaRPr sz="1100">
              <a:solidFill>
                <a:schemeClr val="lt1"/>
              </a:solidFill>
            </a:endParaRPr>
          </a:p>
          <a:p>
            <a:pPr indent="0" lvl="0" marL="0" rtl="0" algn="l">
              <a:lnSpc>
                <a:spcPct val="115000"/>
              </a:lnSpc>
              <a:spcBef>
                <a:spcPts val="0"/>
              </a:spcBef>
              <a:spcAft>
                <a:spcPts val="0"/>
              </a:spcAft>
              <a:buNone/>
            </a:pPr>
            <a:r>
              <a:rPr lang="sl" sz="1100">
                <a:solidFill>
                  <a:schemeClr val="lt1"/>
                </a:solidFill>
              </a:rPr>
              <a:t>Project number: </a:t>
            </a:r>
            <a:r>
              <a:rPr lang="sl" sz="1000">
                <a:solidFill>
                  <a:schemeClr val="lt1"/>
                </a:solidFill>
              </a:rPr>
              <a:t>2021-1-CZ01-KA220-SCH-000027773</a:t>
            </a:r>
            <a:endParaRPr sz="1000">
              <a:solidFill>
                <a:schemeClr val="lt1"/>
              </a:solidFill>
            </a:endParaRPr>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rPr lang="sl" sz="800">
                <a:solidFill>
                  <a:schemeClr val="lt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chemeClr val="lt1"/>
              </a:solidFill>
            </a:endParaRPr>
          </a:p>
          <a:p>
            <a:pPr indent="0" lvl="0" marL="0" rtl="0" algn="l">
              <a:lnSpc>
                <a:spcPct val="115000"/>
              </a:lnSpc>
              <a:spcBef>
                <a:spcPts val="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a:hlinkClick action="ppaction://hlinksldjump" r:id="rId3"/>
          </p:cNvPr>
          <p:cNvPicPr preferRelativeResize="0"/>
          <p:nvPr/>
        </p:nvPicPr>
        <p:blipFill>
          <a:blip r:embed="rId4">
            <a:alphaModFix/>
          </a:blip>
          <a:stretch>
            <a:fillRect/>
          </a:stretch>
        </p:blipFill>
        <p:spPr>
          <a:xfrm>
            <a:off x="-38222" y="-881052"/>
            <a:ext cx="9182225" cy="6876992"/>
          </a:xfrm>
          <a:prstGeom prst="rect">
            <a:avLst/>
          </a:prstGeom>
          <a:noFill/>
          <a:ln>
            <a:noFill/>
          </a:ln>
        </p:spPr>
      </p:pic>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5" name="Google Shape;65;p14">
            <a:hlinkClick action="ppaction://hlinksldjump" r:id="rId5"/>
          </p:cNvPr>
          <p:cNvSpPr/>
          <p:nvPr/>
        </p:nvSpPr>
        <p:spPr>
          <a:xfrm>
            <a:off x="641650" y="445025"/>
            <a:ext cx="4107000" cy="80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700"/>
              <a:t>Klikni pro spuštění hry</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a:hlinkClick action="ppaction://hlinksldjump" r:id="rId3"/>
          </p:cNvPr>
          <p:cNvPicPr preferRelativeResize="0"/>
          <p:nvPr/>
        </p:nvPicPr>
        <p:blipFill>
          <a:blip r:embed="rId4">
            <a:alphaModFix/>
          </a:blip>
          <a:stretch>
            <a:fillRect/>
          </a:stretch>
        </p:blipFill>
        <p:spPr>
          <a:xfrm>
            <a:off x="0" y="12600"/>
            <a:ext cx="9144000" cy="5607150"/>
          </a:xfrm>
          <a:prstGeom prst="rect">
            <a:avLst/>
          </a:prstGeom>
          <a:noFill/>
          <a:ln>
            <a:noFill/>
          </a:ln>
        </p:spPr>
      </p:pic>
      <p:sp>
        <p:nvSpPr>
          <p:cNvPr id="71" name="Google Shape;71;p15">
            <a:hlinkClick action="ppaction://hlinksldjump" r:id="rId5"/>
          </p:cNvPr>
          <p:cNvSpPr/>
          <p:nvPr/>
        </p:nvSpPr>
        <p:spPr>
          <a:xfrm>
            <a:off x="554600" y="437950"/>
            <a:ext cx="8231700" cy="4404900"/>
          </a:xfrm>
          <a:prstGeom prst="roundRect">
            <a:avLst>
              <a:gd fmla="val 8246" name="adj"/>
            </a:avLst>
          </a:prstGeom>
          <a:solidFill>
            <a:srgbClr val="666666">
              <a:alpha val="621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p>
        </p:txBody>
      </p:sp>
      <p:sp>
        <p:nvSpPr>
          <p:cNvPr id="72" name="Google Shape;72;p15"/>
          <p:cNvSpPr txBox="1"/>
          <p:nvPr>
            <p:ph idx="1" type="body"/>
          </p:nvPr>
        </p:nvSpPr>
        <p:spPr>
          <a:xfrm>
            <a:off x="1026724" y="1107975"/>
            <a:ext cx="7617000" cy="34164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Clr>
                <a:schemeClr val="dk1"/>
              </a:buClr>
              <a:buSzPts val="1100"/>
              <a:buFont typeface="Arial"/>
              <a:buNone/>
            </a:pPr>
            <a:r>
              <a:rPr lang="sl" sz="3900">
                <a:solidFill>
                  <a:schemeClr val="dk1"/>
                </a:solidFill>
              </a:rPr>
              <a:t>HA-HA! Jsi chycen!</a:t>
            </a:r>
            <a:endParaRPr sz="39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39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Jsi chycen ve skladu ovoce. Aby ses dostal ven, vyřeš všechny úlohy!</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Klikni na různé obrázky a najdi úlohy. </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Pokyny:</a:t>
            </a:r>
            <a:endParaRPr sz="2100">
              <a:solidFill>
                <a:schemeClr val="dk1"/>
              </a:solidFill>
            </a:endParaRPr>
          </a:p>
          <a:p>
            <a:pPr indent="-361950" lvl="0" marL="457200" rtl="0" algn="l">
              <a:lnSpc>
                <a:spcPct val="100000"/>
              </a:lnSpc>
              <a:spcBef>
                <a:spcPts val="0"/>
              </a:spcBef>
              <a:spcAft>
                <a:spcPts val="0"/>
              </a:spcAft>
              <a:buClr>
                <a:schemeClr val="dk1"/>
              </a:buClr>
              <a:buSzPts val="2100"/>
              <a:buChar char="●"/>
            </a:pPr>
            <a:r>
              <a:rPr lang="sl" sz="2100">
                <a:solidFill>
                  <a:schemeClr val="dk1"/>
                </a:solidFill>
              </a:rPr>
              <a:t>NEPOUŽÍVEJ MEZERNÍK / šipky ani další klávesy. </a:t>
            </a:r>
            <a:endParaRPr sz="3900">
              <a:solidFill>
                <a:schemeClr val="dk1"/>
              </a:solidFill>
            </a:endParaRPr>
          </a:p>
        </p:txBody>
      </p:sp>
      <p:sp>
        <p:nvSpPr>
          <p:cNvPr id="73" name="Google Shape;73;p15">
            <a:hlinkClick action="ppaction://hlinksldjump" r:id="rId6"/>
          </p:cNvPr>
          <p:cNvSpPr/>
          <p:nvPr/>
        </p:nvSpPr>
        <p:spPr>
          <a:xfrm>
            <a:off x="5176075" y="4312400"/>
            <a:ext cx="3666900" cy="70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700"/>
              <a:t>Začni hrát</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a:hlinkClick action="ppaction://hlinksldjump" r:id="rId3"/>
          </p:cNvPr>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79" name="Google Shape;79;p16">
            <a:hlinkClick action="ppaction://hlinksldjump" r:id="rId5"/>
          </p:cNvPr>
          <p:cNvPicPr preferRelativeResize="0"/>
          <p:nvPr/>
        </p:nvPicPr>
        <p:blipFill rotWithShape="1">
          <a:blip r:embed="rId4">
            <a:alphaModFix/>
          </a:blip>
          <a:srcRect b="43009" l="92421" r="0" t="39413"/>
          <a:stretch/>
        </p:blipFill>
        <p:spPr>
          <a:xfrm>
            <a:off x="8451051" y="2043513"/>
            <a:ext cx="692950" cy="904075"/>
          </a:xfrm>
          <a:prstGeom prst="rect">
            <a:avLst/>
          </a:prstGeom>
          <a:noFill/>
          <a:ln>
            <a:noFill/>
          </a:ln>
        </p:spPr>
      </p:pic>
      <p:pic>
        <p:nvPicPr>
          <p:cNvPr id="80" name="Google Shape;80;p16">
            <a:hlinkClick action="ppaction://hlinksldjump" r:id="rId6"/>
          </p:cNvPr>
          <p:cNvPicPr preferRelativeResize="0"/>
          <p:nvPr/>
        </p:nvPicPr>
        <p:blipFill>
          <a:blip r:embed="rId7">
            <a:alphaModFix/>
          </a:blip>
          <a:stretch>
            <a:fillRect/>
          </a:stretch>
        </p:blipFill>
        <p:spPr>
          <a:xfrm>
            <a:off x="2457175" y="3462400"/>
            <a:ext cx="623200" cy="623200"/>
          </a:xfrm>
          <a:prstGeom prst="rect">
            <a:avLst/>
          </a:prstGeom>
          <a:noFill/>
          <a:ln>
            <a:noFill/>
          </a:ln>
        </p:spPr>
      </p:pic>
      <p:sp>
        <p:nvSpPr>
          <p:cNvPr id="81" name="Google Shape;81;p16">
            <a:hlinkClick action="ppaction://hlinksldjump" r:id="rId8"/>
          </p:cNvPr>
          <p:cNvSpPr/>
          <p:nvPr/>
        </p:nvSpPr>
        <p:spPr>
          <a:xfrm>
            <a:off x="4856150" y="4018400"/>
            <a:ext cx="798000" cy="6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a:hlinkClick action="ppaction://hlinksldjump" r:id="rId9"/>
          </p:cNvPr>
          <p:cNvSpPr/>
          <p:nvPr/>
        </p:nvSpPr>
        <p:spPr>
          <a:xfrm>
            <a:off x="4065525" y="3879850"/>
            <a:ext cx="623100" cy="4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7"/>
          <p:cNvSpPr/>
          <p:nvPr/>
        </p:nvSpPr>
        <p:spPr>
          <a:xfrm>
            <a:off x="407200" y="853575"/>
            <a:ext cx="8520600" cy="3304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1127700" y="1082000"/>
            <a:ext cx="6888600" cy="13341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sl" sz="1900"/>
              <a:t>Ve škole je 24 místností. Čtyři třídy jsou na matematiku. </a:t>
            </a:r>
            <a:endParaRPr sz="1900"/>
          </a:p>
          <a:p>
            <a:pPr indent="0" lvl="0" marL="0" rtl="0" algn="ctr">
              <a:lnSpc>
                <a:spcPct val="115000"/>
              </a:lnSpc>
              <a:spcBef>
                <a:spcPts val="1200"/>
              </a:spcBef>
              <a:spcAft>
                <a:spcPts val="1200"/>
              </a:spcAft>
              <a:buNone/>
            </a:pPr>
            <a:r>
              <a:rPr lang="sl" sz="1900"/>
              <a:t>Jakou část z celkového počtu tříd tvoří matematické třídy.</a:t>
            </a:r>
            <a:endParaRPr sz="2100"/>
          </a:p>
        </p:txBody>
      </p:sp>
      <p:sp>
        <p:nvSpPr>
          <p:cNvPr id="90" name="Google Shape;90;p17">
            <a:hlinkClick action="ppaction://hlinksldjump" r:id="rId4"/>
          </p:cNvPr>
          <p:cNvSpPr/>
          <p:nvPr/>
        </p:nvSpPr>
        <p:spPr>
          <a:xfrm>
            <a:off x="1388850" y="27753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1⁄6</a:t>
            </a:r>
            <a:endParaRPr sz="1900"/>
          </a:p>
        </p:txBody>
      </p:sp>
      <p:sp>
        <p:nvSpPr>
          <p:cNvPr id="91" name="Google Shape;91;p17">
            <a:hlinkClick action="ppaction://hlinksldjump" r:id="rId5"/>
          </p:cNvPr>
          <p:cNvSpPr/>
          <p:nvPr/>
        </p:nvSpPr>
        <p:spPr>
          <a:xfrm>
            <a:off x="6102075" y="27396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1⁄4</a:t>
            </a:r>
            <a:endParaRPr sz="1900"/>
          </a:p>
        </p:txBody>
      </p:sp>
      <p:sp>
        <p:nvSpPr>
          <p:cNvPr id="92" name="Google Shape;92;p17">
            <a:hlinkClick action="ppaction://hlinksldjump" r:id="rId6"/>
          </p:cNvPr>
          <p:cNvSpPr/>
          <p:nvPr/>
        </p:nvSpPr>
        <p:spPr>
          <a:xfrm>
            <a:off x="3807525" y="27753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1⁄8</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98" name="Google Shape;98;p18"/>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Pořád jsi chycen</a:t>
            </a:r>
            <a:endParaRPr sz="2500">
              <a:solidFill>
                <a:schemeClr val="dk1"/>
              </a:solidFill>
            </a:endParaRPr>
          </a:p>
        </p:txBody>
      </p:sp>
      <p:sp>
        <p:nvSpPr>
          <p:cNvPr id="99" name="Google Shape;99;p18">
            <a:hlinkClick action="ppaction://hlinksldjump" r:id="rId4"/>
          </p:cNvPr>
          <p:cNvSpPr/>
          <p:nvPr/>
        </p:nvSpPr>
        <p:spPr>
          <a:xfrm>
            <a:off x="3256450" y="4292200"/>
            <a:ext cx="26598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200">
                <a:solidFill>
                  <a:srgbClr val="FFFFFF"/>
                </a:solidFill>
              </a:rPr>
              <a:t>Zkus znovu</a:t>
            </a:r>
            <a:endParaRPr sz="2200">
              <a:solidFill>
                <a:srgbClr val="FFFFFF"/>
              </a:solidFill>
            </a:endParaRPr>
          </a:p>
        </p:txBody>
      </p:sp>
      <p:pic>
        <p:nvPicPr>
          <p:cNvPr id="100" name="Google Shape;100;p18"/>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7" name="Google Shape;107;p19"/>
          <p:cNvSpPr txBox="1"/>
          <p:nvPr>
            <p:ph idx="1" type="body"/>
          </p:nvPr>
        </p:nvSpPr>
        <p:spPr>
          <a:xfrm>
            <a:off x="6450800" y="1152475"/>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Jeden krok blíže ke svobodě!</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Správně!</a:t>
            </a:r>
            <a:endParaRPr sz="2500">
              <a:solidFill>
                <a:schemeClr val="dk1"/>
              </a:solidFill>
            </a:endParaRPr>
          </a:p>
        </p:txBody>
      </p:sp>
      <p:sp>
        <p:nvSpPr>
          <p:cNvPr id="108" name="Google Shape;108;p19">
            <a:hlinkClick action="ppaction://hlinksldjump" r:id="rId4"/>
          </p:cNvPr>
          <p:cNvSpPr/>
          <p:nvPr/>
        </p:nvSpPr>
        <p:spPr>
          <a:xfrm>
            <a:off x="2506175" y="4094550"/>
            <a:ext cx="2982000" cy="6525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rgbClr val="FFFFFF"/>
                </a:solidFill>
              </a:rPr>
              <a:t>Vyřeš další úkol</a:t>
            </a:r>
            <a:endParaRPr sz="1900">
              <a:solidFill>
                <a:srgbClr val="FFFFFF"/>
              </a:solidFill>
            </a:endParaRPr>
          </a:p>
        </p:txBody>
      </p:sp>
      <p:pic>
        <p:nvPicPr>
          <p:cNvPr id="109" name="Google Shape;109;p19"/>
          <p:cNvPicPr preferRelativeResize="0"/>
          <p:nvPr/>
        </p:nvPicPr>
        <p:blipFill>
          <a:blip r:embed="rId5">
            <a:alphaModFix/>
          </a:blip>
          <a:stretch>
            <a:fillRect/>
          </a:stretch>
        </p:blipFill>
        <p:spPr>
          <a:xfrm>
            <a:off x="1760050" y="1087700"/>
            <a:ext cx="4821075" cy="241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5" name="Google Shape;115;p20"/>
          <p:cNvSpPr/>
          <p:nvPr/>
        </p:nvSpPr>
        <p:spPr>
          <a:xfrm>
            <a:off x="521875" y="832150"/>
            <a:ext cx="8310300" cy="3304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ph idx="1" type="body"/>
          </p:nvPr>
        </p:nvSpPr>
        <p:spPr>
          <a:xfrm>
            <a:off x="901950" y="1118963"/>
            <a:ext cx="7340100" cy="1547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sl" sz="2100"/>
              <a:t>V 5. třídě je 20 žáků, 12 z nich jsou děvčata. Jakou část z celkového počtu dětí tvoří děvčata? </a:t>
            </a:r>
            <a:endParaRPr sz="2100"/>
          </a:p>
        </p:txBody>
      </p:sp>
      <p:sp>
        <p:nvSpPr>
          <p:cNvPr id="117" name="Google Shape;117;p20">
            <a:hlinkClick action="ppaction://hlinksldjump" r:id="rId4"/>
          </p:cNvPr>
          <p:cNvSpPr/>
          <p:nvPr/>
        </p:nvSpPr>
        <p:spPr>
          <a:xfrm>
            <a:off x="1548200" y="2812713"/>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chemeClr val="dk1"/>
                </a:solidFill>
              </a:rPr>
              <a:t>3</a:t>
            </a:r>
            <a:r>
              <a:rPr lang="sl" sz="1900">
                <a:solidFill>
                  <a:schemeClr val="dk1"/>
                </a:solidFill>
              </a:rPr>
              <a:t>⁄5</a:t>
            </a:r>
            <a:r>
              <a:rPr lang="sl" sz="1800"/>
              <a:t> </a:t>
            </a:r>
            <a:endParaRPr sz="1800"/>
          </a:p>
        </p:txBody>
      </p:sp>
      <p:sp>
        <p:nvSpPr>
          <p:cNvPr id="118" name="Google Shape;118;p20">
            <a:hlinkClick action="ppaction://hlinksldjump" r:id="rId5"/>
          </p:cNvPr>
          <p:cNvSpPr/>
          <p:nvPr/>
        </p:nvSpPr>
        <p:spPr>
          <a:xfrm>
            <a:off x="6447700" y="26948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chemeClr val="dk1"/>
                </a:solidFill>
              </a:rPr>
              <a:t>1⁄5</a:t>
            </a:r>
            <a:r>
              <a:rPr lang="sl" sz="1800"/>
              <a:t> </a:t>
            </a:r>
            <a:endParaRPr sz="1800"/>
          </a:p>
        </p:txBody>
      </p:sp>
      <p:sp>
        <p:nvSpPr>
          <p:cNvPr id="119" name="Google Shape;119;p20">
            <a:hlinkClick action="ppaction://hlinksldjump" r:id="rId6"/>
          </p:cNvPr>
          <p:cNvSpPr/>
          <p:nvPr/>
        </p:nvSpPr>
        <p:spPr>
          <a:xfrm>
            <a:off x="3997938" y="276730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2</a:t>
            </a:r>
            <a:r>
              <a:rPr lang="sl" sz="1900">
                <a:solidFill>
                  <a:schemeClr val="dk1"/>
                </a:solidFill>
              </a:rPr>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6" name="Google Shape;126;p21"/>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Pořád jsi chycen.</a:t>
            </a:r>
            <a:endParaRPr sz="2500">
              <a:solidFill>
                <a:schemeClr val="dk1"/>
              </a:solidFill>
            </a:endParaRPr>
          </a:p>
        </p:txBody>
      </p:sp>
      <p:sp>
        <p:nvSpPr>
          <p:cNvPr id="127" name="Google Shape;127;p21">
            <a:hlinkClick action="ppaction://hlinksldjump" r:id="rId4"/>
          </p:cNvPr>
          <p:cNvSpPr/>
          <p:nvPr/>
        </p:nvSpPr>
        <p:spPr>
          <a:xfrm>
            <a:off x="3256450" y="4292200"/>
            <a:ext cx="27729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200">
                <a:solidFill>
                  <a:srgbClr val="FFFFFF"/>
                </a:solidFill>
              </a:rPr>
              <a:t>Zkus znovu</a:t>
            </a:r>
            <a:endParaRPr sz="2200">
              <a:solidFill>
                <a:srgbClr val="FFFFFF"/>
              </a:solidFill>
            </a:endParaRPr>
          </a:p>
        </p:txBody>
      </p:sp>
      <p:pic>
        <p:nvPicPr>
          <p:cNvPr id="128" name="Google Shape;128;p21"/>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